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33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78"/>
      </p:cViewPr>
      <p:guideLst/>
    </p:cSldViewPr>
  </p:slideViewPr>
  <p:notesTextViewPr>
    <p:cViewPr>
      <p:scale>
        <a:sx n="1" d="1"/>
        <a:sy n="1" d="1"/>
      </p:scale>
      <p:origin x="0" y="-89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8.0</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306110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1192109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269553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361922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270173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1976860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19771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231939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Source generators - https://github.com/dotnet/roslyn/blob/master/docs/features/generators.md</a:t>
            </a:r>
          </a:p>
          <a:p>
            <a:r>
              <a:rPr lang="en-US" sz="1200" kern="1200" dirty="0">
                <a:solidFill>
                  <a:schemeClr val="tx1"/>
                </a:solidFill>
                <a:effectLst/>
                <a:latin typeface="Franklin Gothic Medium" pitchFamily="34" charset="0"/>
                <a:ea typeface="+mn-ea"/>
                <a:cs typeface="Arial" charset="0"/>
              </a:rPr>
              <a:t>Records - https://github.com/dotnet/roslyn/blob/master/docs/features/records.md and https://github.com/dotnet/csharplang/blob/master/proposals/recordsv2.md</a:t>
            </a:r>
          </a:p>
          <a:p>
            <a:r>
              <a:rPr lang="en-US" sz="1200" kern="1200" dirty="0">
                <a:solidFill>
                  <a:schemeClr val="tx1"/>
                </a:solidFill>
                <a:effectLst/>
                <a:latin typeface="Franklin Gothic Medium" pitchFamily="34" charset="0"/>
                <a:ea typeface="+mn-ea"/>
                <a:cs typeface="Arial" charset="0"/>
              </a:rPr>
              <a:t>Roles, extension interfaces, and static interface members - https://github.com/dotnet/csharplang/issues/1711	</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a:solidFill>
                  <a:schemeClr val="tx1"/>
                </a:solidFill>
                <a:effectLst/>
                <a:latin typeface="Franklin Gothic Medium" pitchFamily="34" charset="0"/>
                <a:ea typeface="+mn-ea"/>
                <a:cs typeface="Arial" charset="0"/>
              </a:rPr>
              <a:t>Language Feature Status - https://github.com/dotnet/roslyn/blob/master/docs/Language%20Feature%20Status.md</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6/8/2020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6/8/2020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C#8</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5</a:t>
            </a:r>
          </a:p>
        </p:txBody>
      </p:sp>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1369369111"/>
              </p:ext>
            </p:extLst>
          </p:nvPr>
        </p:nvGraphicFramePr>
        <p:xfrm>
          <a:off x="432154" y="2138126"/>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19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
        <p:nvSpPr>
          <p:cNvPr id="9" name="TextBox 8">
            <a:extLst>
              <a:ext uri="{FF2B5EF4-FFF2-40B4-BE49-F238E27FC236}">
                <a16:creationId xmlns:a16="http://schemas.microsoft.com/office/drawing/2014/main" id="{DA87743A-3363-4C01-8F0B-540CA521AD28}"/>
              </a:ext>
            </a:extLst>
          </p:cNvPr>
          <p:cNvSpPr txBox="1"/>
          <p:nvPr/>
        </p:nvSpPr>
        <p:spPr>
          <a:xfrm>
            <a:off x="6797827" y="2429215"/>
            <a:ext cx="5013959" cy="2677656"/>
          </a:xfrm>
          <a:prstGeom prst="rect">
            <a:avLst/>
          </a:prstGeom>
          <a:noFill/>
        </p:spPr>
        <p:txBody>
          <a:bodyPr wrap="square" rtlCol="0">
            <a:spAutoFit/>
          </a:bodyPr>
          <a:lstStyle/>
          <a:p>
            <a:r>
              <a:rPr lang="en-US" sz="2800"/>
              <a:t>Roslyn provides open-source C# and Visual Basic compilers with rich code analysis APIs. It enables building code analysis tools with the same APIs that are used by Visual Studio.</a:t>
            </a:r>
            <a:endParaRPr lang="en-US" sz="2800" dirty="0"/>
          </a:p>
        </p:txBody>
      </p:sp>
      <p:pic>
        <p:nvPicPr>
          <p:cNvPr id="10" name="Picture 9">
            <a:extLst>
              <a:ext uri="{FF2B5EF4-FFF2-40B4-BE49-F238E27FC236}">
                <a16:creationId xmlns:a16="http://schemas.microsoft.com/office/drawing/2014/main" id="{9DAE66C7-5B8C-4632-918B-1943AFB26DFF}"/>
              </a:ext>
            </a:extLst>
          </p:cNvPr>
          <p:cNvPicPr>
            <a:picLocks noChangeAspect="1"/>
          </p:cNvPicPr>
          <p:nvPr/>
        </p:nvPicPr>
        <p:blipFill>
          <a:blip r:embed="rId3"/>
          <a:stretch>
            <a:fillRect/>
          </a:stretch>
        </p:blipFill>
        <p:spPr>
          <a:xfrm>
            <a:off x="762212" y="1276559"/>
            <a:ext cx="5344304" cy="4982967"/>
          </a:xfrm>
          <a:prstGeom prst="rect">
            <a:avLst/>
          </a:prstGeom>
        </p:spPr>
      </p:pic>
    </p:spTree>
    <p:extLst>
      <p:ext uri="{BB962C8B-B14F-4D97-AF65-F5344CB8AC3E}">
        <p14:creationId xmlns:p14="http://schemas.microsoft.com/office/powerpoint/2010/main" val="78797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6" name="Picture 5">
            <a:extLst>
              <a:ext uri="{FF2B5EF4-FFF2-40B4-BE49-F238E27FC236}">
                <a16:creationId xmlns:a16="http://schemas.microsoft.com/office/drawing/2014/main" id="{B6A1AFE6-0E67-49ED-BE79-A96C7F7E5518}"/>
              </a:ext>
            </a:extLst>
          </p:cNvPr>
          <p:cNvPicPr>
            <a:picLocks noChangeAspect="1"/>
          </p:cNvPicPr>
          <p:nvPr/>
        </p:nvPicPr>
        <p:blipFill>
          <a:blip r:embed="rId3"/>
          <a:stretch>
            <a:fillRect/>
          </a:stretch>
        </p:blipFill>
        <p:spPr>
          <a:xfrm>
            <a:off x="2814894" y="1519610"/>
            <a:ext cx="6562211" cy="4702334"/>
          </a:xfrm>
          <a:prstGeom prst="rect">
            <a:avLst/>
          </a:prstGeom>
        </p:spPr>
      </p:pic>
    </p:spTree>
    <p:extLst>
      <p:ext uri="{BB962C8B-B14F-4D97-AF65-F5344CB8AC3E}">
        <p14:creationId xmlns:p14="http://schemas.microsoft.com/office/powerpoint/2010/main" val="33023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grpSp>
        <p:nvGrpSpPr>
          <p:cNvPr id="4" name="Group 3">
            <a:extLst>
              <a:ext uri="{FF2B5EF4-FFF2-40B4-BE49-F238E27FC236}">
                <a16:creationId xmlns:a16="http://schemas.microsoft.com/office/drawing/2014/main" id="{B815DE64-C80C-44CA-AA80-25C07DBBA1A4}"/>
              </a:ext>
            </a:extLst>
          </p:cNvPr>
          <p:cNvGrpSpPr/>
          <p:nvPr/>
        </p:nvGrpSpPr>
        <p:grpSpPr>
          <a:xfrm>
            <a:off x="1698458" y="1452748"/>
            <a:ext cx="8795083" cy="4662873"/>
            <a:chOff x="2116476" y="1319183"/>
            <a:chExt cx="8795083" cy="4662873"/>
          </a:xfrm>
        </p:grpSpPr>
        <p:grpSp>
          <p:nvGrpSpPr>
            <p:cNvPr id="3" name="Group 2">
              <a:extLst>
                <a:ext uri="{FF2B5EF4-FFF2-40B4-BE49-F238E27FC236}">
                  <a16:creationId xmlns:a16="http://schemas.microsoft.com/office/drawing/2014/main" id="{6C108000-32C6-41DE-BA18-0513EB37270D}"/>
                </a:ext>
              </a:extLst>
            </p:cNvPr>
            <p:cNvGrpSpPr/>
            <p:nvPr/>
          </p:nvGrpSpPr>
          <p:grpSpPr>
            <a:xfrm>
              <a:off x="2116476" y="1319183"/>
              <a:ext cx="8795083" cy="4662873"/>
              <a:chOff x="2116476" y="1319183"/>
              <a:chExt cx="8795083" cy="4662873"/>
            </a:xfrm>
          </p:grpSpPr>
          <p:pic>
            <p:nvPicPr>
              <p:cNvPr id="5" name="Picture 4">
                <a:extLst>
                  <a:ext uri="{FF2B5EF4-FFF2-40B4-BE49-F238E27FC236}">
                    <a16:creationId xmlns:a16="http://schemas.microsoft.com/office/drawing/2014/main" id="{812A9FE4-1FE4-4C6D-AB3C-08F06EB97402}"/>
                  </a:ext>
                </a:extLst>
              </p:cNvPr>
              <p:cNvPicPr>
                <a:picLocks noChangeAspect="1"/>
              </p:cNvPicPr>
              <p:nvPr/>
            </p:nvPicPr>
            <p:blipFill>
              <a:blip r:embed="rId3"/>
              <a:stretch>
                <a:fillRect/>
              </a:stretch>
            </p:blipFill>
            <p:spPr>
              <a:xfrm>
                <a:off x="2116476" y="1319183"/>
                <a:ext cx="8795083" cy="4662873"/>
              </a:xfrm>
              <a:prstGeom prst="rect">
                <a:avLst/>
              </a:prstGeom>
            </p:spPr>
          </p:pic>
          <p:pic>
            <p:nvPicPr>
              <p:cNvPr id="7" name="Picture 6">
                <a:extLst>
                  <a:ext uri="{FF2B5EF4-FFF2-40B4-BE49-F238E27FC236}">
                    <a16:creationId xmlns:a16="http://schemas.microsoft.com/office/drawing/2014/main" id="{E28AA7D5-E8C4-4CF1-8132-213BDD57C0AD}"/>
                  </a:ext>
                </a:extLst>
              </p:cNvPr>
              <p:cNvPicPr>
                <a:picLocks noChangeAspect="1"/>
              </p:cNvPicPr>
              <p:nvPr/>
            </p:nvPicPr>
            <p:blipFill>
              <a:blip r:embed="rId4"/>
              <a:stretch>
                <a:fillRect/>
              </a:stretch>
            </p:blipFill>
            <p:spPr>
              <a:xfrm>
                <a:off x="2892596" y="3251292"/>
                <a:ext cx="7518516" cy="1032664"/>
              </a:xfrm>
              <a:prstGeom prst="rect">
                <a:avLst/>
              </a:prstGeom>
              <a:ln w="25400">
                <a:solidFill>
                  <a:schemeClr val="accent1">
                    <a:shade val="50000"/>
                  </a:schemeClr>
                </a:solidFill>
              </a:ln>
            </p:spPr>
          </p:pic>
        </p:grpSp>
        <p:sp>
          <p:nvSpPr>
            <p:cNvPr id="8" name="Rectangle 7">
              <a:extLst>
                <a:ext uri="{FF2B5EF4-FFF2-40B4-BE49-F238E27FC236}">
                  <a16:creationId xmlns:a16="http://schemas.microsoft.com/office/drawing/2014/main" id="{FD92E1B1-10F0-4372-A698-B6C085187736}"/>
                </a:ext>
              </a:extLst>
            </p:cNvPr>
            <p:cNvSpPr/>
            <p:nvPr/>
          </p:nvSpPr>
          <p:spPr>
            <a:xfrm>
              <a:off x="6369863" y="354514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15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6</a:t>
            </a:r>
          </a:p>
        </p:txBody>
      </p:sp>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2363252450"/>
              </p:ext>
            </p:extLst>
          </p:nvPr>
        </p:nvGraphicFramePr>
        <p:xfrm>
          <a:off x="483525" y="2332234"/>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54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7</a:t>
            </a:r>
          </a:p>
        </p:txBody>
      </p:sp>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3716212554"/>
              </p:ext>
            </p:extLst>
          </p:nvPr>
        </p:nvGraphicFramePr>
        <p:xfrm>
          <a:off x="432154" y="2178121"/>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7.1</a:t>
            </a:r>
          </a:p>
        </p:txBody>
      </p:sp>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2796601757"/>
              </p:ext>
            </p:extLst>
          </p:nvPr>
        </p:nvGraphicFramePr>
        <p:xfrm>
          <a:off x="432154" y="2178121"/>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56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7.2</a:t>
            </a:r>
          </a:p>
        </p:txBody>
      </p:sp>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571195197"/>
              </p:ext>
            </p:extLst>
          </p:nvPr>
        </p:nvGraphicFramePr>
        <p:xfrm>
          <a:off x="432154" y="20662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6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7.3</a:t>
            </a:r>
          </a:p>
        </p:txBody>
      </p:sp>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4197660114"/>
              </p:ext>
            </p:extLst>
          </p:nvPr>
        </p:nvGraphicFramePr>
        <p:xfrm>
          <a:off x="432154" y="2127847"/>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9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8</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4193545010"/>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pic>
        <p:nvPicPr>
          <p:cNvPr id="10" name="Picture 9">
            <a:extLst>
              <a:ext uri="{FF2B5EF4-FFF2-40B4-BE49-F238E27FC236}">
                <a16:creationId xmlns:a16="http://schemas.microsoft.com/office/drawing/2014/main" id="{7848FF87-36C6-4EE1-8D55-A3CCC4E7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5" y="1690688"/>
            <a:ext cx="8884149" cy="4373618"/>
          </a:xfrm>
          <a:prstGeom prst="rect">
            <a:avLst/>
          </a:prstGeom>
        </p:spPr>
      </p:pic>
    </p:spTree>
    <p:extLst>
      <p:ext uri="{BB962C8B-B14F-4D97-AF65-F5344CB8AC3E}">
        <p14:creationId xmlns:p14="http://schemas.microsoft.com/office/powerpoint/2010/main" val="34335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C#8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C#8</a:t>
            </a:r>
          </a:p>
        </p:txBody>
      </p:sp>
    </p:spTree>
    <p:extLst>
      <p:ext uri="{BB962C8B-B14F-4D97-AF65-F5344CB8AC3E}">
        <p14:creationId xmlns:p14="http://schemas.microsoft.com/office/powerpoint/2010/main" val="2689825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Future Directions</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9C508CF9-6CD9-402B-893A-8C5E2D3E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93" y="1690688"/>
            <a:ext cx="3673814" cy="4408577"/>
          </a:xfrm>
          <a:prstGeom prst="rect">
            <a:avLst/>
          </a:prstGeom>
        </p:spPr>
      </p:pic>
    </p:spTree>
    <p:extLst>
      <p:ext uri="{BB962C8B-B14F-4D97-AF65-F5344CB8AC3E}">
        <p14:creationId xmlns:p14="http://schemas.microsoft.com/office/powerpoint/2010/main" val="1577184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9FE110C4-1CC3-4CC9-A826-081F360FE909}"/>
              </a:ext>
            </a:extLst>
          </p:cNvPr>
          <p:cNvSpPr>
            <a:spLocks noGrp="1"/>
          </p:cNvSpPr>
          <p:nvPr>
            <p:ph idx="1"/>
          </p:nvPr>
        </p:nvSpPr>
        <p:spPr/>
        <p:txBody>
          <a:bodyPr/>
          <a:lstStyle/>
          <a:p>
            <a:r>
              <a:rPr lang="en-US" dirty="0"/>
              <a:t>Source generators</a:t>
            </a:r>
          </a:p>
          <a:p>
            <a:r>
              <a:rPr lang="en-US" dirty="0"/>
              <a:t>Records</a:t>
            </a:r>
          </a:p>
          <a:p>
            <a:r>
              <a:rPr lang="en-US" dirty="0"/>
              <a:t>Roles, extension interfaces, and static interface members</a:t>
            </a:r>
          </a:p>
        </p:txBody>
      </p:sp>
    </p:spTree>
    <p:extLst>
      <p:ext uri="{BB962C8B-B14F-4D97-AF65-F5344CB8AC3E}">
        <p14:creationId xmlns:p14="http://schemas.microsoft.com/office/powerpoint/2010/main" val="27926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Source Generators</a:t>
            </a:r>
          </a:p>
        </p:txBody>
      </p:sp>
      <p:sp>
        <p:nvSpPr>
          <p:cNvPr id="6" name="Rectangle 5">
            <a:extLst>
              <a:ext uri="{FF2B5EF4-FFF2-40B4-BE49-F238E27FC236}">
                <a16:creationId xmlns:a16="http://schemas.microsoft.com/office/drawing/2014/main" id="{3CAB4235-EDA7-4227-8F6F-7BB22CE1BA79}"/>
              </a:ext>
            </a:extLst>
          </p:cNvPr>
          <p:cNvSpPr/>
          <p:nvPr/>
        </p:nvSpPr>
        <p:spPr>
          <a:xfrm>
            <a:off x="1017295" y="2480858"/>
            <a:ext cx="10157409" cy="3046988"/>
          </a:xfrm>
          <a:prstGeom prst="rect">
            <a:avLst/>
          </a:prstGeom>
        </p:spPr>
        <p:txBody>
          <a:bodyPr wrap="square">
            <a:spAutoFit/>
          </a:bodyPr>
          <a:lstStyle/>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original.cs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partial class C</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void F() { }</a:t>
            </a:r>
          </a:p>
          <a:p>
            <a:r>
              <a:rPr lang="en-US" sz="2400" dirty="0">
                <a:latin typeface="Cascadia Code" panose="020B0609020000020004" pitchFamily="49" charset="0"/>
                <a:cs typeface="Cascadia Code" panose="020B0609020000020004" pitchFamily="49" charset="0"/>
              </a:rPr>
              <a:t>        int P { get; set; }</a:t>
            </a:r>
          </a:p>
          <a:p>
            <a:r>
              <a:rPr lang="en-US" sz="2400" dirty="0">
                <a:latin typeface="Cascadia Code" panose="020B0609020000020004" pitchFamily="49" charset="0"/>
                <a:cs typeface="Cascadia Code" panose="020B0609020000020004" pitchFamily="49" charset="0"/>
              </a:rPr>
              <a:t>        object this[int index] { get { return null; } }</a:t>
            </a:r>
          </a:p>
          <a:p>
            <a:r>
              <a:rPr lang="en-US" sz="2400" dirty="0">
                <a:latin typeface="Cascadia Code" panose="020B0609020000020004" pitchFamily="49" charset="0"/>
                <a:cs typeface="Cascadia Code" panose="020B0609020000020004" pitchFamily="49" charset="0"/>
              </a:rPr>
              <a:t>        event </a:t>
            </a:r>
            <a:r>
              <a:rPr lang="en-US" sz="2400" dirty="0" err="1">
                <a:latin typeface="Cascadia Code" panose="020B0609020000020004" pitchFamily="49" charset="0"/>
                <a:cs typeface="Cascadia Code" panose="020B0609020000020004" pitchFamily="49" charset="0"/>
              </a:rPr>
              <a:t>EventHandler</a:t>
            </a:r>
            <a:r>
              <a:rPr lang="en-US" sz="2400" dirty="0">
                <a:latin typeface="Cascadia Code" panose="020B0609020000020004" pitchFamily="49" charset="0"/>
                <a:cs typeface="Cascadia Code" panose="020B0609020000020004" pitchFamily="49" charset="0"/>
              </a:rPr>
              <a:t> E;</a:t>
            </a:r>
          </a:p>
          <a:p>
            <a:r>
              <a:rPr lang="en-US" sz="2400"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374503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Source Generators</a:t>
            </a:r>
          </a:p>
        </p:txBody>
      </p:sp>
      <p:sp>
        <p:nvSpPr>
          <p:cNvPr id="4" name="Rectangle 3">
            <a:extLst>
              <a:ext uri="{FF2B5EF4-FFF2-40B4-BE49-F238E27FC236}">
                <a16:creationId xmlns:a16="http://schemas.microsoft.com/office/drawing/2014/main" id="{887DDC7F-9A35-4755-9FE8-285B60FDD352}"/>
              </a:ext>
            </a:extLst>
          </p:cNvPr>
          <p:cNvSpPr/>
          <p:nvPr/>
        </p:nvSpPr>
        <p:spPr>
          <a:xfrm>
            <a:off x="2549780" y="1607554"/>
            <a:ext cx="7092439" cy="4770537"/>
          </a:xfrm>
          <a:prstGeom prst="rect">
            <a:avLst/>
          </a:prstGeom>
        </p:spPr>
        <p:txBody>
          <a:bodyPr wrap="square">
            <a:spAutoFit/>
          </a:bodyPr>
          <a:lstStyle/>
          <a:p>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replace.cs</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partial class C</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replace void F() { original(); }</a:t>
            </a:r>
          </a:p>
          <a:p>
            <a:r>
              <a:rPr lang="en-US" sz="1600" dirty="0">
                <a:latin typeface="Cascadia Code" panose="020B0609020000020004" pitchFamily="49" charset="0"/>
                <a:cs typeface="Cascadia Code" panose="020B0609020000020004" pitchFamily="49" charset="0"/>
              </a:rPr>
              <a:t>        replace int P</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get { return original; }</a:t>
            </a:r>
          </a:p>
          <a:p>
            <a:r>
              <a:rPr lang="en-US" sz="1600" dirty="0">
                <a:latin typeface="Cascadia Code" panose="020B0609020000020004" pitchFamily="49" charset="0"/>
                <a:cs typeface="Cascadia Code" panose="020B0609020000020004" pitchFamily="49" charset="0"/>
              </a:rPr>
              <a:t>            set { original += value; } // </a:t>
            </a:r>
            <a:r>
              <a:rPr lang="en-US" sz="1600" dirty="0" err="1">
                <a:latin typeface="Cascadia Code" panose="020B0609020000020004" pitchFamily="49" charset="0"/>
                <a:cs typeface="Cascadia Code" panose="020B0609020000020004" pitchFamily="49" charset="0"/>
              </a:rPr>
              <a:t>P.get</a:t>
            </a:r>
            <a:r>
              <a:rPr lang="en-US" sz="1600" dirty="0">
                <a:latin typeface="Cascadia Code" panose="020B0609020000020004" pitchFamily="49" charset="0"/>
                <a:cs typeface="Cascadia Code" panose="020B0609020000020004" pitchFamily="49" charset="0"/>
              </a:rPr>
              <a:t> and </a:t>
            </a:r>
            <a:r>
              <a:rPr lang="en-US" sz="1600" dirty="0" err="1">
                <a:latin typeface="Cascadia Code" panose="020B0609020000020004" pitchFamily="49" charset="0"/>
                <a:cs typeface="Cascadia Code" panose="020B0609020000020004" pitchFamily="49" charset="0"/>
              </a:rPr>
              <a:t>P.set</a:t>
            </a:r>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replace object this[int index]</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get { return original[index];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replace event </a:t>
            </a:r>
            <a:r>
              <a:rPr lang="en-US" sz="1600" dirty="0" err="1">
                <a:latin typeface="Cascadia Code" panose="020B0609020000020004" pitchFamily="49" charset="0"/>
                <a:cs typeface="Cascadia Code" panose="020B0609020000020004" pitchFamily="49" charset="0"/>
              </a:rPr>
              <a:t>EventHandler</a:t>
            </a:r>
            <a:r>
              <a:rPr lang="en-US" sz="1600" dirty="0">
                <a:latin typeface="Cascadia Code" panose="020B0609020000020004" pitchFamily="49" charset="0"/>
                <a:cs typeface="Cascadia Code" panose="020B0609020000020004" pitchFamily="49" charset="0"/>
              </a:rPr>
              <a:t> 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add { original += value; }</a:t>
            </a:r>
          </a:p>
          <a:p>
            <a:r>
              <a:rPr lang="en-US" sz="1600" dirty="0">
                <a:latin typeface="Cascadia Code" panose="020B0609020000020004" pitchFamily="49" charset="0"/>
                <a:cs typeface="Cascadia Code" panose="020B0609020000020004" pitchFamily="49" charset="0"/>
              </a:rPr>
              <a:t>            remove { original -= value;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97580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Records</a:t>
            </a:r>
          </a:p>
        </p:txBody>
      </p:sp>
      <p:sp>
        <p:nvSpPr>
          <p:cNvPr id="5" name="Rectangle 4">
            <a:extLst>
              <a:ext uri="{FF2B5EF4-FFF2-40B4-BE49-F238E27FC236}">
                <a16:creationId xmlns:a16="http://schemas.microsoft.com/office/drawing/2014/main" id="{21377023-8D30-4632-8466-795FD696BBB7}"/>
              </a:ext>
            </a:extLst>
          </p:cNvPr>
          <p:cNvSpPr/>
          <p:nvPr/>
        </p:nvSpPr>
        <p:spPr>
          <a:xfrm>
            <a:off x="185005" y="1565875"/>
            <a:ext cx="6657584" cy="523220"/>
          </a:xfrm>
          <a:prstGeom prst="rect">
            <a:avLst/>
          </a:prstGeom>
          <a:ln>
            <a:solidFill>
              <a:schemeClr val="tx1"/>
            </a:solidFill>
          </a:ln>
        </p:spPr>
        <p:txBody>
          <a:bodyPr wrap="square">
            <a:spAutoFit/>
          </a:bodyPr>
          <a:lstStyle/>
          <a:p>
            <a:r>
              <a:rPr lang="en-US" sz="2800" dirty="0">
                <a:latin typeface="Cascadia Code" panose="020B0609020000020004" pitchFamily="49" charset="0"/>
                <a:cs typeface="Cascadia Code" panose="020B0609020000020004" pitchFamily="49" charset="0"/>
              </a:rPr>
              <a:t>data class Point(int X, int Y);</a:t>
            </a:r>
          </a:p>
        </p:txBody>
      </p:sp>
      <p:sp>
        <p:nvSpPr>
          <p:cNvPr id="6" name="Rectangle 5">
            <a:extLst>
              <a:ext uri="{FF2B5EF4-FFF2-40B4-BE49-F238E27FC236}">
                <a16:creationId xmlns:a16="http://schemas.microsoft.com/office/drawing/2014/main" id="{DED80E0C-86C7-49F2-BF9D-5EAE4C63061C}"/>
              </a:ext>
            </a:extLst>
          </p:cNvPr>
          <p:cNvSpPr/>
          <p:nvPr/>
        </p:nvSpPr>
        <p:spPr>
          <a:xfrm>
            <a:off x="866774" y="2376943"/>
            <a:ext cx="5414245" cy="3754874"/>
          </a:xfrm>
          <a:prstGeom prst="rect">
            <a:avLst/>
          </a:prstGeom>
          <a:ln>
            <a:solidFill>
              <a:schemeClr val="tx1"/>
            </a:solidFill>
          </a:ln>
        </p:spPr>
        <p:txBody>
          <a:bodyPr wrap="square">
            <a:spAutoFit/>
          </a:bodyPr>
          <a:lstStyle/>
          <a:p>
            <a:r>
              <a:rPr lang="en-US" sz="1400" dirty="0">
                <a:latin typeface="Cascadia Code" panose="020B0609020000020004" pitchFamily="49" charset="0"/>
                <a:cs typeface="Cascadia Code" panose="020B0609020000020004" pitchFamily="49" charset="0"/>
              </a:rPr>
              <a:t>data class Point</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public int X { get; }</a:t>
            </a:r>
          </a:p>
          <a:p>
            <a:r>
              <a:rPr lang="en-US" sz="1400" dirty="0">
                <a:latin typeface="Cascadia Code" panose="020B0609020000020004" pitchFamily="49" charset="0"/>
                <a:cs typeface="Cascadia Code" panose="020B0609020000020004" pitchFamily="49" charset="0"/>
              </a:rPr>
              <a:t>    public int Y { get; }</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public Point(int x, int y)</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X = x;</a:t>
            </a:r>
          </a:p>
          <a:p>
            <a:r>
              <a:rPr lang="en-US" sz="1400" dirty="0">
                <a:latin typeface="Cascadia Code" panose="020B0609020000020004" pitchFamily="49" charset="0"/>
                <a:cs typeface="Cascadia Code" panose="020B0609020000020004" pitchFamily="49" charset="0"/>
              </a:rPr>
              <a:t>        Y = y;</a:t>
            </a:r>
          </a:p>
          <a:p>
            <a:r>
              <a:rPr lang="en-US" sz="1400" dirty="0">
                <a:latin typeface="Cascadia Code" panose="020B0609020000020004" pitchFamily="49" charset="0"/>
                <a:cs typeface="Cascadia Code" panose="020B0609020000020004" pitchFamily="49" charset="0"/>
              </a:rPr>
              <a:t>    }</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public void Deconstruct(out int X, out int Y)</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X = </a:t>
            </a:r>
            <a:r>
              <a:rPr lang="en-US" sz="1400" dirty="0" err="1">
                <a:latin typeface="Cascadia Code" panose="020B0609020000020004" pitchFamily="49" charset="0"/>
                <a:cs typeface="Cascadia Code" panose="020B0609020000020004" pitchFamily="49" charset="0"/>
              </a:rPr>
              <a:t>this.X</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Y = </a:t>
            </a:r>
            <a:r>
              <a:rPr lang="en-US" sz="1400" dirty="0" err="1">
                <a:latin typeface="Cascadia Code" panose="020B0609020000020004" pitchFamily="49" charset="0"/>
                <a:cs typeface="Cascadia Code" panose="020B0609020000020004" pitchFamily="49" charset="0"/>
              </a:rPr>
              <a:t>this.Y</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a:t>
            </a:r>
          </a:p>
        </p:txBody>
      </p:sp>
      <p:sp>
        <p:nvSpPr>
          <p:cNvPr id="7" name="Rectangle 6">
            <a:extLst>
              <a:ext uri="{FF2B5EF4-FFF2-40B4-BE49-F238E27FC236}">
                <a16:creationId xmlns:a16="http://schemas.microsoft.com/office/drawing/2014/main" id="{200CA6D6-DFA4-4FD3-B148-F03AA2DFF5AF}"/>
              </a:ext>
            </a:extLst>
          </p:cNvPr>
          <p:cNvSpPr/>
          <p:nvPr/>
        </p:nvSpPr>
        <p:spPr>
          <a:xfrm>
            <a:off x="7125915" y="1565875"/>
            <a:ext cx="4834029" cy="4708981"/>
          </a:xfrm>
          <a:prstGeom prst="rect">
            <a:avLst/>
          </a:prstGeom>
          <a:ln>
            <a:solidFill>
              <a:schemeClr val="tx1"/>
            </a:solidFill>
          </a:ln>
        </p:spPr>
        <p:txBody>
          <a:bodyPr wrap="square">
            <a:spAutoFit/>
          </a:bodyPr>
          <a:lstStyle/>
          <a:p>
            <a:r>
              <a:rPr lang="en-US" sz="1200" dirty="0">
                <a:latin typeface="Cascadia Code" panose="020B0609020000020004" pitchFamily="49" charset="0"/>
                <a:cs typeface="Cascadia Code" panose="020B0609020000020004" pitchFamily="49" charset="0"/>
              </a:rPr>
              <a:t>class Point</a:t>
            </a:r>
          </a:p>
          <a:p>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public </a:t>
            </a:r>
            <a:r>
              <a:rPr lang="en-US" sz="1200" dirty="0" err="1">
                <a:latin typeface="Cascadia Code" panose="020B0609020000020004" pitchFamily="49" charset="0"/>
                <a:cs typeface="Cascadia Code" panose="020B0609020000020004" pitchFamily="49" charset="0"/>
              </a:rPr>
              <a:t>initonly</a:t>
            </a:r>
            <a:r>
              <a:rPr lang="en-US" sz="1200" dirty="0">
                <a:latin typeface="Cascadia Code" panose="020B0609020000020004" pitchFamily="49" charset="0"/>
                <a:cs typeface="Cascadia Code" panose="020B0609020000020004" pitchFamily="49" charset="0"/>
              </a:rPr>
              <a:t> int X { get; }</a:t>
            </a:r>
          </a:p>
          <a:p>
            <a:r>
              <a:rPr lang="en-US" sz="1200" dirty="0">
                <a:latin typeface="Cascadia Code" panose="020B0609020000020004" pitchFamily="49" charset="0"/>
                <a:cs typeface="Cascadia Code" panose="020B0609020000020004" pitchFamily="49" charset="0"/>
              </a:rPr>
              <a:t>    public </a:t>
            </a:r>
            <a:r>
              <a:rPr lang="en-US" sz="1200" dirty="0" err="1">
                <a:latin typeface="Cascadia Code" panose="020B0609020000020004" pitchFamily="49" charset="0"/>
                <a:cs typeface="Cascadia Code" panose="020B0609020000020004" pitchFamily="49" charset="0"/>
              </a:rPr>
              <a:t>initonly</a:t>
            </a:r>
            <a:r>
              <a:rPr lang="en-US" sz="1200" dirty="0">
                <a:latin typeface="Cascadia Code" panose="020B0609020000020004" pitchFamily="49" charset="0"/>
                <a:cs typeface="Cascadia Code" panose="020B0609020000020004" pitchFamily="49" charset="0"/>
              </a:rPr>
              <a:t> int Y { get; }</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public Point(int x, int y)</a:t>
            </a:r>
          </a:p>
          <a:p>
            <a:r>
              <a:rPr lang="en-US" sz="1200" dirty="0">
                <a:latin typeface="Cascadia Code" panose="020B0609020000020004" pitchFamily="49" charset="0"/>
                <a:cs typeface="Cascadia Code" panose="020B0609020000020004" pitchFamily="49" charset="0"/>
              </a:rPr>
              <a:t>    {</a:t>
            </a:r>
          </a:p>
          <a:p>
            <a:r>
              <a:rPr lang="en-US" sz="1200" dirty="0">
                <a:latin typeface="Cascadia Code" panose="020B0609020000020004" pitchFamily="49" charset="0"/>
                <a:cs typeface="Cascadia Code" panose="020B0609020000020004" pitchFamily="49" charset="0"/>
              </a:rPr>
              <a:t>        X = x;</a:t>
            </a:r>
          </a:p>
          <a:p>
            <a:r>
              <a:rPr lang="en-US" sz="1200" dirty="0">
                <a:latin typeface="Cascadia Code" panose="020B0609020000020004" pitchFamily="49" charset="0"/>
                <a:cs typeface="Cascadia Code" panose="020B0609020000020004" pitchFamily="49" charset="0"/>
              </a:rPr>
              <a:t>        Y = y;</a:t>
            </a:r>
          </a:p>
          <a:p>
            <a:r>
              <a:rPr lang="en-US" sz="1200" dirty="0">
                <a:latin typeface="Cascadia Code" panose="020B0609020000020004" pitchFamily="49" charset="0"/>
                <a:cs typeface="Cascadia Code" panose="020B0609020000020004" pitchFamily="49" charset="0"/>
              </a:rPr>
              <a:t>    }</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protected Point(Point other)</a:t>
            </a:r>
          </a:p>
          <a:p>
            <a:r>
              <a:rPr lang="en-US" sz="1200" dirty="0">
                <a:latin typeface="Cascadia Code" panose="020B0609020000020004" pitchFamily="49" charset="0"/>
                <a:cs typeface="Cascadia Code" panose="020B0609020000020004" pitchFamily="49" charset="0"/>
              </a:rPr>
              <a:t>    : this(</a:t>
            </a:r>
            <a:r>
              <a:rPr lang="en-US" sz="1200" dirty="0" err="1">
                <a:latin typeface="Cascadia Code" panose="020B0609020000020004" pitchFamily="49" charset="0"/>
                <a:cs typeface="Cascadia Code" panose="020B0609020000020004" pitchFamily="49" charset="0"/>
              </a:rPr>
              <a:t>other.X</a:t>
            </a:r>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other.Y</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 }</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public virtual Point With() =&gt; new Point(this);</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public void Deconstruct(out int X, out int Y)</a:t>
            </a:r>
          </a:p>
          <a:p>
            <a:r>
              <a:rPr lang="en-US" sz="1200" dirty="0">
                <a:latin typeface="Cascadia Code" panose="020B0609020000020004" pitchFamily="49" charset="0"/>
                <a:cs typeface="Cascadia Code" panose="020B0609020000020004" pitchFamily="49" charset="0"/>
              </a:rPr>
              <a:t>    {</a:t>
            </a:r>
          </a:p>
          <a:p>
            <a:r>
              <a:rPr lang="en-US" sz="1200" dirty="0">
                <a:latin typeface="Cascadia Code" panose="020B0609020000020004" pitchFamily="49" charset="0"/>
                <a:cs typeface="Cascadia Code" panose="020B0609020000020004" pitchFamily="49" charset="0"/>
              </a:rPr>
              <a:t>        X = </a:t>
            </a:r>
            <a:r>
              <a:rPr lang="en-US" sz="1200" dirty="0" err="1">
                <a:latin typeface="Cascadia Code" panose="020B0609020000020004" pitchFamily="49" charset="0"/>
                <a:cs typeface="Cascadia Code" panose="020B0609020000020004" pitchFamily="49" charset="0"/>
              </a:rPr>
              <a:t>this.X</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Y = </a:t>
            </a:r>
            <a:r>
              <a:rPr lang="en-US" sz="1200" dirty="0" err="1">
                <a:latin typeface="Cascadia Code" panose="020B0609020000020004" pitchFamily="49" charset="0"/>
                <a:cs typeface="Cascadia Code" panose="020B0609020000020004" pitchFamily="49" charset="0"/>
              </a:rPr>
              <a:t>this.Y</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 Generated equality</a:t>
            </a:r>
          </a:p>
          <a:p>
            <a:r>
              <a:rPr lang="en-US" sz="1200" dirty="0">
                <a:latin typeface="Cascadia Code" panose="020B0609020000020004" pitchFamily="49" charset="0"/>
                <a:cs typeface="Cascadia Code" panose="020B0609020000020004" pitchFamily="49" charset="0"/>
              </a:rPr>
              <a:t>}</a:t>
            </a:r>
          </a:p>
        </p:txBody>
      </p:sp>
      <p:sp>
        <p:nvSpPr>
          <p:cNvPr id="8" name="Arrow: Bent-Up 7">
            <a:extLst>
              <a:ext uri="{FF2B5EF4-FFF2-40B4-BE49-F238E27FC236}">
                <a16:creationId xmlns:a16="http://schemas.microsoft.com/office/drawing/2014/main" id="{814C5653-CDB2-40AD-8A31-396AF183859E}"/>
              </a:ext>
            </a:extLst>
          </p:cNvPr>
          <p:cNvSpPr/>
          <p:nvPr/>
        </p:nvSpPr>
        <p:spPr>
          <a:xfrm rot="5400000">
            <a:off x="-423202" y="3059739"/>
            <a:ext cx="2013735" cy="39433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253DC3A9-1AB8-4F88-A132-852512A86025}"/>
              </a:ext>
            </a:extLst>
          </p:cNvPr>
          <p:cNvSpPr/>
          <p:nvPr/>
        </p:nvSpPr>
        <p:spPr>
          <a:xfrm rot="16200000">
            <a:off x="6606281" y="3883631"/>
            <a:ext cx="198634" cy="5616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51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Records</a:t>
            </a:r>
          </a:p>
        </p:txBody>
      </p:sp>
      <p:sp>
        <p:nvSpPr>
          <p:cNvPr id="10" name="Rectangle 9">
            <a:extLst>
              <a:ext uri="{FF2B5EF4-FFF2-40B4-BE49-F238E27FC236}">
                <a16:creationId xmlns:a16="http://schemas.microsoft.com/office/drawing/2014/main" id="{1D2AA5D9-E4F6-4900-A72F-E3532F5173BA}"/>
              </a:ext>
            </a:extLst>
          </p:cNvPr>
          <p:cNvSpPr/>
          <p:nvPr/>
        </p:nvSpPr>
        <p:spPr>
          <a:xfrm>
            <a:off x="2257784" y="2860420"/>
            <a:ext cx="7676431" cy="2246769"/>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data class Point(int X, int Y);</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var point = new Point(3, 4);</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var </a:t>
            </a:r>
            <a:r>
              <a:rPr lang="en-US" sz="2800" dirty="0" err="1">
                <a:latin typeface="Cascadia Code" panose="020B0609020000020004" pitchFamily="49" charset="0"/>
                <a:cs typeface="Cascadia Code" panose="020B0609020000020004" pitchFamily="49" charset="0"/>
              </a:rPr>
              <a:t>newPoint</a:t>
            </a:r>
            <a:r>
              <a:rPr lang="en-US" sz="2800" dirty="0">
                <a:latin typeface="Cascadia Code" panose="020B0609020000020004" pitchFamily="49" charset="0"/>
                <a:cs typeface="Cascadia Code" panose="020B0609020000020004" pitchFamily="49" charset="0"/>
              </a:rPr>
              <a:t> = point with { X = 5 };</a:t>
            </a:r>
          </a:p>
        </p:txBody>
      </p:sp>
    </p:spTree>
    <p:extLst>
      <p:ext uri="{BB962C8B-B14F-4D97-AF65-F5344CB8AC3E}">
        <p14:creationId xmlns:p14="http://schemas.microsoft.com/office/powerpoint/2010/main" val="231801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Roles and Extensions</a:t>
            </a:r>
          </a:p>
        </p:txBody>
      </p:sp>
      <p:sp>
        <p:nvSpPr>
          <p:cNvPr id="10" name="Rectangle 9">
            <a:extLst>
              <a:ext uri="{FF2B5EF4-FFF2-40B4-BE49-F238E27FC236}">
                <a16:creationId xmlns:a16="http://schemas.microsoft.com/office/drawing/2014/main" id="{1D2AA5D9-E4F6-4900-A72F-E3532F5173BA}"/>
              </a:ext>
            </a:extLst>
          </p:cNvPr>
          <p:cNvSpPr/>
          <p:nvPr/>
        </p:nvSpPr>
        <p:spPr>
          <a:xfrm>
            <a:off x="969196" y="2880969"/>
            <a:ext cx="10253608" cy="2246769"/>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interface </a:t>
            </a:r>
            <a:r>
              <a:rPr lang="en-US" sz="2800" dirty="0" err="1">
                <a:latin typeface="Cascadia Code" panose="020B0609020000020004" pitchFamily="49" charset="0"/>
                <a:cs typeface="Cascadia Code" panose="020B0609020000020004" pitchFamily="49" charset="0"/>
              </a:rPr>
              <a:t>IMonoid</a:t>
            </a:r>
            <a:r>
              <a:rPr lang="en-US" sz="2800" dirty="0">
                <a:latin typeface="Cascadia Code" panose="020B0609020000020004" pitchFamily="49" charset="0"/>
                <a:cs typeface="Cascadia Code" panose="020B0609020000020004" pitchFamily="49" charset="0"/>
              </a:rPr>
              <a:t>&lt;T&gt; where T : </a:t>
            </a:r>
            <a:r>
              <a:rPr lang="en-US" sz="2800" dirty="0" err="1">
                <a:latin typeface="Cascadia Code" panose="020B0609020000020004" pitchFamily="49" charset="0"/>
                <a:cs typeface="Cascadia Code" panose="020B0609020000020004" pitchFamily="49" charset="0"/>
              </a:rPr>
              <a:t>IMonoid</a:t>
            </a:r>
            <a:r>
              <a:rPr lang="en-US" sz="2800" dirty="0">
                <a:latin typeface="Cascadia Code" panose="020B0609020000020004" pitchFamily="49" charset="0"/>
                <a:cs typeface="Cascadia Code" panose="020B0609020000020004" pitchFamily="49" charset="0"/>
              </a:rPr>
              <a:t>&lt;T&gt;</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static T operator +(T t1, T t2);</a:t>
            </a:r>
          </a:p>
          <a:p>
            <a:r>
              <a:rPr lang="en-US" sz="2800" dirty="0">
                <a:latin typeface="Cascadia Code" panose="020B0609020000020004" pitchFamily="49" charset="0"/>
                <a:cs typeface="Cascadia Code" panose="020B0609020000020004" pitchFamily="49" charset="0"/>
              </a:rPr>
              <a:t>    static T Zero { get; }</a:t>
            </a:r>
          </a:p>
          <a:p>
            <a:r>
              <a:rPr lang="en-US" sz="2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76430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Roles and Extensions</a:t>
            </a:r>
          </a:p>
        </p:txBody>
      </p:sp>
      <p:sp>
        <p:nvSpPr>
          <p:cNvPr id="4" name="Rectangle 3">
            <a:extLst>
              <a:ext uri="{FF2B5EF4-FFF2-40B4-BE49-F238E27FC236}">
                <a16:creationId xmlns:a16="http://schemas.microsoft.com/office/drawing/2014/main" id="{EDDA652F-4682-4903-8B46-650E498E9596}"/>
              </a:ext>
            </a:extLst>
          </p:cNvPr>
          <p:cNvSpPr/>
          <p:nvPr/>
        </p:nvSpPr>
        <p:spPr>
          <a:xfrm>
            <a:off x="572356" y="2696350"/>
            <a:ext cx="11047288" cy="2677656"/>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T </a:t>
            </a:r>
            <a:r>
              <a:rPr lang="en-US" sz="2800" dirty="0" err="1">
                <a:latin typeface="Cascadia Code" panose="020B0609020000020004" pitchFamily="49" charset="0"/>
                <a:cs typeface="Cascadia Code" panose="020B0609020000020004" pitchFamily="49" charset="0"/>
              </a:rPr>
              <a:t>AddAll</a:t>
            </a:r>
            <a:r>
              <a:rPr lang="en-US" sz="2800" dirty="0">
                <a:latin typeface="Cascadia Code" panose="020B0609020000020004" pitchFamily="49" charset="0"/>
                <a:cs typeface="Cascadia Code" panose="020B0609020000020004" pitchFamily="49" charset="0"/>
              </a:rPr>
              <a:t>&lt;T&gt;(T[] values) where T : </a:t>
            </a:r>
            <a:r>
              <a:rPr lang="en-US" sz="2800" dirty="0" err="1">
                <a:latin typeface="Cascadia Code" panose="020B0609020000020004" pitchFamily="49" charset="0"/>
                <a:cs typeface="Cascadia Code" panose="020B0609020000020004" pitchFamily="49" charset="0"/>
              </a:rPr>
              <a:t>IMonoid</a:t>
            </a:r>
            <a:r>
              <a:rPr lang="en-US" sz="2800" dirty="0">
                <a:latin typeface="Cascadia Code" panose="020B0609020000020004" pitchFamily="49" charset="0"/>
                <a:cs typeface="Cascadia Code" panose="020B0609020000020004" pitchFamily="49" charset="0"/>
              </a:rPr>
              <a:t>&lt;T&gt;</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T result = </a:t>
            </a:r>
            <a:r>
              <a:rPr lang="en-US" sz="2800" dirty="0" err="1">
                <a:latin typeface="Cascadia Code" panose="020B0609020000020004" pitchFamily="49" charset="0"/>
                <a:cs typeface="Cascadia Code" panose="020B0609020000020004" pitchFamily="49" charset="0"/>
              </a:rPr>
              <a:t>T.Zero</a:t>
            </a:r>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foreach (T value in values) { result += value; }</a:t>
            </a:r>
          </a:p>
          <a:p>
            <a:r>
              <a:rPr lang="en-US" sz="2800" dirty="0">
                <a:latin typeface="Cascadia Code" panose="020B0609020000020004" pitchFamily="49" charset="0"/>
                <a:cs typeface="Cascadia Code" panose="020B0609020000020004" pitchFamily="49" charset="0"/>
              </a:rPr>
              <a:t>    return result;</a:t>
            </a:r>
          </a:p>
          <a:p>
            <a:r>
              <a:rPr lang="en-US" sz="2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094496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https://github.com/JasonBock/WhatsNewInCSharp8</a:t>
            </a:r>
          </a:p>
          <a:p>
            <a:pPr marL="68580" indent="0" algn="ctr">
              <a:buNone/>
            </a:pPr>
            <a:endParaRPr lang="en-US" sz="2400" dirty="0"/>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 – Roles and Extensions</a:t>
            </a:r>
          </a:p>
        </p:txBody>
      </p:sp>
      <p:sp>
        <p:nvSpPr>
          <p:cNvPr id="5" name="Rectangle 4">
            <a:extLst>
              <a:ext uri="{FF2B5EF4-FFF2-40B4-BE49-F238E27FC236}">
                <a16:creationId xmlns:a16="http://schemas.microsoft.com/office/drawing/2014/main" id="{53CCBEE3-03EB-4A75-91A2-A04787773A70}"/>
              </a:ext>
            </a:extLst>
          </p:cNvPr>
          <p:cNvSpPr/>
          <p:nvPr/>
        </p:nvSpPr>
        <p:spPr>
          <a:xfrm>
            <a:off x="975065" y="2388123"/>
            <a:ext cx="10241869" cy="3108543"/>
          </a:xfrm>
          <a:prstGeom prst="rect">
            <a:avLst/>
          </a:prstGeom>
        </p:spPr>
        <p:txBody>
          <a:bodyPr wrap="square">
            <a:spAutoFit/>
          </a:bodyPr>
          <a:lstStyle/>
          <a:p>
            <a:r>
              <a:rPr lang="en-US" sz="2800" dirty="0">
                <a:latin typeface="Cascadia Code" panose="020B0609020000020004" pitchFamily="49" charset="0"/>
                <a:cs typeface="Cascadia Code" panose="020B0609020000020004" pitchFamily="49" charset="0"/>
              </a:rPr>
              <a:t>public extension </a:t>
            </a:r>
            <a:r>
              <a:rPr lang="en-US" sz="2800" dirty="0" err="1">
                <a:latin typeface="Cascadia Code" panose="020B0609020000020004" pitchFamily="49" charset="0"/>
                <a:cs typeface="Cascadia Code" panose="020B0609020000020004" pitchFamily="49" charset="0"/>
              </a:rPr>
              <a:t>IntMonoid</a:t>
            </a:r>
            <a:r>
              <a:rPr lang="en-US" sz="2800" dirty="0">
                <a:latin typeface="Cascadia Code" panose="020B0609020000020004" pitchFamily="49" charset="0"/>
                <a:cs typeface="Cascadia Code" panose="020B0609020000020004" pitchFamily="49" charset="0"/>
              </a:rPr>
              <a:t> of int : </a:t>
            </a:r>
            <a:r>
              <a:rPr lang="en-US" sz="2800" dirty="0" err="1">
                <a:latin typeface="Cascadia Code" panose="020B0609020000020004" pitchFamily="49" charset="0"/>
                <a:cs typeface="Cascadia Code" panose="020B0609020000020004" pitchFamily="49" charset="0"/>
              </a:rPr>
              <a:t>IMonoid</a:t>
            </a:r>
            <a:r>
              <a:rPr lang="en-US" sz="2800" dirty="0">
                <a:latin typeface="Cascadia Code" panose="020B0609020000020004" pitchFamily="49" charset="0"/>
                <a:cs typeface="Cascadia Code" panose="020B0609020000020004" pitchFamily="49" charset="0"/>
              </a:rPr>
              <a:t>&lt;int&gt;</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public static int Zero =&gt; 0;</a:t>
            </a:r>
          </a:p>
          <a:p>
            <a:r>
              <a:rPr lang="en-US" sz="2800" dirty="0">
                <a:latin typeface="Cascadia Code" panose="020B0609020000020004" pitchFamily="49" charset="0"/>
                <a:cs typeface="Cascadia Code" panose="020B0609020000020004" pitchFamily="49" charset="0"/>
              </a:rPr>
              <a:t>}</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int result = </a:t>
            </a:r>
            <a:r>
              <a:rPr lang="en-US" sz="2800" dirty="0" err="1">
                <a:latin typeface="Cascadia Code" panose="020B0609020000020004" pitchFamily="49" charset="0"/>
                <a:cs typeface="Cascadia Code" panose="020B0609020000020004" pitchFamily="49" charset="0"/>
              </a:rPr>
              <a:t>AddAll</a:t>
            </a:r>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new int[] { 1, 2, 3, 4, 5, 6, 7, 8, 9 });</a:t>
            </a:r>
          </a:p>
        </p:txBody>
      </p:sp>
    </p:spTree>
    <p:extLst>
      <p:ext uri="{BB962C8B-B14F-4D97-AF65-F5344CB8AC3E}">
        <p14:creationId xmlns:p14="http://schemas.microsoft.com/office/powerpoint/2010/main" val="3923603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pic>
        <p:nvPicPr>
          <p:cNvPr id="4" name="Picture 3">
            <a:extLst>
              <a:ext uri="{FF2B5EF4-FFF2-40B4-BE49-F238E27FC236}">
                <a16:creationId xmlns:a16="http://schemas.microsoft.com/office/drawing/2014/main" id="{22487554-F9E4-41F4-8718-59B0918FA858}"/>
              </a:ext>
            </a:extLst>
          </p:cNvPr>
          <p:cNvPicPr>
            <a:picLocks noChangeAspect="1"/>
          </p:cNvPicPr>
          <p:nvPr/>
        </p:nvPicPr>
        <p:blipFill>
          <a:blip r:embed="rId3"/>
          <a:stretch>
            <a:fillRect/>
          </a:stretch>
        </p:blipFill>
        <p:spPr>
          <a:xfrm>
            <a:off x="1944392" y="1549317"/>
            <a:ext cx="8303216" cy="4602780"/>
          </a:xfrm>
          <a:prstGeom prst="rect">
            <a:avLst/>
          </a:prstGeom>
        </p:spPr>
      </p:pic>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spTree>
    <p:extLst>
      <p:ext uri="{BB962C8B-B14F-4D97-AF65-F5344CB8AC3E}">
        <p14:creationId xmlns:p14="http://schemas.microsoft.com/office/powerpoint/2010/main" val="3749973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832166" y="1582207"/>
            <a:ext cx="8527668" cy="4559165"/>
          </a:xfrm>
          <a:prstGeom prst="rect">
            <a:avLst/>
          </a:prstGeom>
        </p:spPr>
      </p:pic>
    </p:spTree>
    <p:extLst>
      <p:ext uri="{BB962C8B-B14F-4D97-AF65-F5344CB8AC3E}">
        <p14:creationId xmlns:p14="http://schemas.microsoft.com/office/powerpoint/2010/main" val="1993236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pic>
        <p:nvPicPr>
          <p:cNvPr id="7" name="Picture 6">
            <a:extLst>
              <a:ext uri="{FF2B5EF4-FFF2-40B4-BE49-F238E27FC236}">
                <a16:creationId xmlns:a16="http://schemas.microsoft.com/office/drawing/2014/main" id="{A83D1164-9253-479E-8532-6B2BE7FBD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262" y="1386344"/>
            <a:ext cx="7173476" cy="4777535"/>
          </a:xfrm>
          <a:prstGeom prst="rect">
            <a:avLst/>
          </a:prstGeom>
        </p:spPr>
      </p:pic>
    </p:spTree>
    <p:extLst>
      <p:ext uri="{BB962C8B-B14F-4D97-AF65-F5344CB8AC3E}">
        <p14:creationId xmlns:p14="http://schemas.microsoft.com/office/powerpoint/2010/main" val="479162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C#8</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599416"/>
            <a:ext cx="9670912" cy="1258584"/>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https://github.com/JasonBock/WhatsNewInCSharp8</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C#8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https://github.com/JasonBock/WhatsNewInCSharp8</a:t>
            </a:r>
          </a:p>
          <a:p>
            <a:pPr algn="ctr"/>
            <a:endParaRPr lang="en-US" sz="2400" dirty="0"/>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
        <p:nvSpPr>
          <p:cNvPr id="5" name="TextBox 4">
            <a:extLst>
              <a:ext uri="{FF2B5EF4-FFF2-40B4-BE49-F238E27FC236}">
                <a16:creationId xmlns:a16="http://schemas.microsoft.com/office/drawing/2014/main" id="{E090012D-2950-493B-AF3F-AA8E53E7CF60}"/>
              </a:ext>
            </a:extLst>
          </p:cNvPr>
          <p:cNvSpPr txBox="1"/>
          <p:nvPr/>
        </p:nvSpPr>
        <p:spPr>
          <a:xfrm>
            <a:off x="5056293" y="5109909"/>
            <a:ext cx="2079415" cy="646331"/>
          </a:xfrm>
          <a:prstGeom prst="rect">
            <a:avLst/>
          </a:prstGeom>
          <a:noFill/>
        </p:spPr>
        <p:txBody>
          <a:bodyPr wrap="none" rtlCol="0">
            <a:spAutoFit/>
          </a:bodyPr>
          <a:lstStyle/>
          <a:p>
            <a:r>
              <a:rPr lang="en-US" sz="3600" dirty="0"/>
              <a:t>Est. 2002</a:t>
            </a:r>
          </a:p>
        </p:txBody>
      </p:sp>
      <p:pic>
        <p:nvPicPr>
          <p:cNvPr id="6" name="Picture 5">
            <a:extLst>
              <a:ext uri="{FF2B5EF4-FFF2-40B4-BE49-F238E27FC236}">
                <a16:creationId xmlns:a16="http://schemas.microsoft.com/office/drawing/2014/main" id="{14598922-6D3B-4131-912E-7CE9F7F0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227" y="1953227"/>
            <a:ext cx="2951546" cy="2951546"/>
          </a:xfrm>
          <a:prstGeom prst="rect">
            <a:avLst/>
          </a:prstGeom>
        </p:spPr>
      </p:pic>
    </p:spTree>
    <p:extLst>
      <p:ext uri="{BB962C8B-B14F-4D97-AF65-F5344CB8AC3E}">
        <p14:creationId xmlns:p14="http://schemas.microsoft.com/office/powerpoint/2010/main" val="42942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2633769873"/>
              </p:ext>
            </p:extLst>
          </p:nvPr>
        </p:nvGraphicFramePr>
        <p:xfrm>
          <a:off x="432154" y="219977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803699" cy="584775"/>
          </a:xfrm>
          <a:prstGeom prst="rect">
            <a:avLst/>
          </a:prstGeom>
          <a:noFill/>
        </p:spPr>
        <p:txBody>
          <a:bodyPr wrap="none" rtlCol="0">
            <a:spAutoFit/>
          </a:bodyPr>
          <a:lstStyle/>
          <a:p>
            <a:r>
              <a:rPr lang="en-US" sz="3200" dirty="0"/>
              <a:t>Version 1</a:t>
            </a:r>
          </a:p>
        </p:txBody>
      </p:sp>
    </p:spTree>
    <p:extLst>
      <p:ext uri="{BB962C8B-B14F-4D97-AF65-F5344CB8AC3E}">
        <p14:creationId xmlns:p14="http://schemas.microsoft.com/office/powerpoint/2010/main" val="189221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2</a:t>
            </a:r>
          </a:p>
        </p:txBody>
      </p:sp>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502205699"/>
              </p:ext>
            </p:extLst>
          </p:nvPr>
        </p:nvGraphicFramePr>
        <p:xfrm>
          <a:off x="432154" y="2055929"/>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3</a:t>
            </a:r>
          </a:p>
        </p:txBody>
      </p:sp>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681671798"/>
              </p:ext>
            </p:extLst>
          </p:nvPr>
        </p:nvGraphicFramePr>
        <p:xfrm>
          <a:off x="432154" y="2107305"/>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4</a:t>
            </a:r>
          </a:p>
        </p:txBody>
      </p:sp>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509906874"/>
              </p:ext>
            </p:extLst>
          </p:nvPr>
        </p:nvGraphicFramePr>
        <p:xfrm>
          <a:off x="432154" y="213813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34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3981</Words>
  <Application>Microsoft Office PowerPoint</Application>
  <PresentationFormat>Widescreen</PresentationFormat>
  <Paragraphs>424</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Cascadia Code</vt:lpstr>
      <vt:lpstr>Franklin Gothic Medium</vt:lpstr>
      <vt:lpstr>Office Theme</vt:lpstr>
      <vt:lpstr>What’s New in C#8</vt:lpstr>
      <vt:lpstr>Personal Info</vt:lpstr>
      <vt:lpstr>Downloads</vt:lpstr>
      <vt:lpstr>Overview</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Demo: C#8 Features</vt:lpstr>
      <vt:lpstr>Future Directions</vt:lpstr>
      <vt:lpstr>Future Directions</vt:lpstr>
      <vt:lpstr>Future Directions – Source Generators</vt:lpstr>
      <vt:lpstr>Future Directions – Source Generators</vt:lpstr>
      <vt:lpstr>Future Directions – Records</vt:lpstr>
      <vt:lpstr>Future Directions – Records</vt:lpstr>
      <vt:lpstr>Future Directions – Roles and Extensions</vt:lpstr>
      <vt:lpstr>Future Directions – Roles and Extensions</vt:lpstr>
      <vt:lpstr>Future Directions – Roles and Extensions</vt:lpstr>
      <vt:lpstr>Future Directions</vt:lpstr>
      <vt:lpstr>Future Directions</vt:lpstr>
      <vt:lpstr>Future Directions</vt:lpstr>
      <vt:lpstr>What’s New in C#8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2020-06-08T19:47:08Z</dcterms:modified>
</cp:coreProperties>
</file>